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08" y="-22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18.03.2020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19200" y="533400"/>
            <a:ext cx="5638800" cy="369332"/>
          </a:xfrm>
          <a:prstGeom prst="rect">
            <a:avLst/>
          </a:prstGeom>
        </p:spPr>
        <p:txBody>
          <a:bodyPr>
            <a:spAutoFit/>
          </a:bodyPr>
          <a:lstStyle/>
          <a:p>
            <a:pPr>
              <a:defRPr/>
            </a:pPr>
            <a:r>
              <a:rPr lang="en-US" b="1" dirty="0" smtClean="0"/>
              <a:t>8</a:t>
            </a:r>
            <a:r>
              <a:rPr lang="kk-KZ" b="1" dirty="0" smtClean="0"/>
              <a:t> </a:t>
            </a:r>
            <a:r>
              <a:rPr lang="kk-KZ" b="1" dirty="0"/>
              <a:t>дәріс. </a:t>
            </a:r>
            <a:r>
              <a:rPr lang="kk-KZ" b="1" dirty="0">
                <a:solidFill>
                  <a:schemeClr val="bg2">
                    <a:lumMod val="50000"/>
                  </a:schemeClr>
                </a:solidFill>
                <a:latin typeface="Times New Roman" panose="02020603050405020304" pitchFamily="18" charset="0"/>
                <a:cs typeface="Times New Roman" panose="02020603050405020304" pitchFamily="18" charset="0"/>
              </a:rPr>
              <a:t>Су дайындаудың баромембраналық әдістері</a:t>
            </a:r>
            <a:endParaRPr lang="ru-RU" dirty="0">
              <a:solidFill>
                <a:schemeClr val="bg2">
                  <a:lumMod val="50000"/>
                </a:schemeClr>
              </a:solidFill>
            </a:endParaRPr>
          </a:p>
        </p:txBody>
      </p:sp>
      <p:sp>
        <p:nvSpPr>
          <p:cNvPr id="56323" name="Прямоугольник 2"/>
          <p:cNvSpPr>
            <a:spLocks noChangeArrowheads="1"/>
          </p:cNvSpPr>
          <p:nvPr/>
        </p:nvSpPr>
        <p:spPr bwMode="auto">
          <a:xfrm>
            <a:off x="3117850" y="1219200"/>
            <a:ext cx="2908300" cy="369888"/>
          </a:xfrm>
          <a:prstGeom prst="rect">
            <a:avLst/>
          </a:prstGeom>
          <a:noFill/>
          <a:ln w="9525">
            <a:noFill/>
            <a:miter lim="800000"/>
            <a:headEnd/>
            <a:tailEnd/>
          </a:ln>
        </p:spPr>
        <p:txBody>
          <a:bodyPr wrap="none">
            <a:spAutoFit/>
          </a:bodyPr>
          <a:lstStyle/>
          <a:p>
            <a:r>
              <a:rPr lang="kk-KZ" b="1" i="1" u="sng" dirty="0">
                <a:latin typeface="Times New Roman" pitchFamily="18" charset="0"/>
                <a:cs typeface="Times New Roman" pitchFamily="18" charset="0"/>
              </a:rPr>
              <a:t>Әдістер тобының құрамы</a:t>
            </a:r>
            <a:endParaRPr lang="ru-RU" dirty="0"/>
          </a:p>
        </p:txBody>
      </p:sp>
      <p:sp>
        <p:nvSpPr>
          <p:cNvPr id="56324" name="Прямоугольник 3"/>
          <p:cNvSpPr>
            <a:spLocks noChangeArrowheads="1"/>
          </p:cNvSpPr>
          <p:nvPr/>
        </p:nvSpPr>
        <p:spPr bwMode="auto">
          <a:xfrm>
            <a:off x="2286000" y="1720850"/>
            <a:ext cx="4572000" cy="3416300"/>
          </a:xfrm>
          <a:prstGeom prst="rect">
            <a:avLst/>
          </a:prstGeom>
          <a:noFill/>
          <a:ln w="9525">
            <a:noFill/>
            <a:miter lim="800000"/>
            <a:headEnd/>
            <a:tailEnd/>
          </a:ln>
        </p:spPr>
        <p:txBody>
          <a:bodyPr>
            <a:spAutoFit/>
          </a:bodyPr>
          <a:lstStyle/>
          <a:p>
            <a:r>
              <a:rPr lang="kk-KZ" dirty="0">
                <a:latin typeface="Times New Roman" pitchFamily="18" charset="0"/>
                <a:cs typeface="Times New Roman" pitchFamily="18" charset="0"/>
              </a:rPr>
              <a:t>Ион алмасу арқылы деминеризациялау және термиялық деминеризациялау арқылы суды толығымен тұщылатады және тұзсыздандыруға мүмкіндік береді. Бұл әдістердің қолдануы кезінде кемшіліктер табылды.Олар: регенерациялау қажеттілігі, қымбат қондырғы, қымбат иониттер және т.б. Осыған байланысты баромембраналық әдістер қолданудың кең өрісіне ие болды. Баромембрана әдістер тобы </a:t>
            </a:r>
            <a:r>
              <a:rPr lang="kk-KZ" u="sng" dirty="0">
                <a:latin typeface="Times New Roman" pitchFamily="18" charset="0"/>
                <a:cs typeface="Times New Roman" pitchFamily="18" charset="0"/>
              </a:rPr>
              <a:t>кері осмос, микрофильтрация, ультрафильтрация, нанофильтрация </a:t>
            </a:r>
            <a:r>
              <a:rPr lang="kk-KZ" dirty="0">
                <a:latin typeface="Times New Roman" pitchFamily="18" charset="0"/>
                <a:cs typeface="Times New Roman" pitchFamily="18" charset="0"/>
              </a:rPr>
              <a:t>сияқты әдістерінен тұрады.</a:t>
            </a:r>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Прямоугольник 1"/>
          <p:cNvSpPr>
            <a:spLocks noChangeArrowheads="1"/>
          </p:cNvSpPr>
          <p:nvPr/>
        </p:nvSpPr>
        <p:spPr bwMode="auto">
          <a:xfrm>
            <a:off x="838200" y="720725"/>
            <a:ext cx="7010400" cy="4800600"/>
          </a:xfrm>
          <a:prstGeom prst="rect">
            <a:avLst/>
          </a:prstGeom>
          <a:noFill/>
          <a:ln w="9525">
            <a:noFill/>
            <a:miter lim="800000"/>
            <a:headEnd/>
            <a:tailEnd/>
          </a:ln>
        </p:spPr>
        <p:txBody>
          <a:bodyPr>
            <a:spAutoFit/>
          </a:bodyPr>
          <a:lstStyle/>
          <a:p>
            <a:r>
              <a:rPr lang="kk-KZ" b="1" i="1" dirty="0">
                <a:latin typeface="Times New Roman" pitchFamily="18" charset="0"/>
                <a:cs typeface="Times New Roman" pitchFamily="18" charset="0"/>
              </a:rPr>
              <a:t> Кері осмос</a:t>
            </a:r>
            <a:r>
              <a:rPr lang="kk-KZ" dirty="0">
                <a:latin typeface="Times New Roman" pitchFamily="18" charset="0"/>
                <a:cs typeface="Times New Roman" pitchFamily="18" charset="0"/>
              </a:rPr>
              <a:t> (бос қуыс өлшемі 1-15А (0,1-1,5нм), жұмыс қысымы 0,5-8,0 мПа) суды  деминеризациялау үшін қолданылады. 92-99% иондарды ұстап қалады. Ал екі сатылы жүйеде 99,9% дейін ұстайды. </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  </a:t>
            </a:r>
            <a:r>
              <a:rPr lang="kk-KZ" b="1" i="1" dirty="0">
                <a:latin typeface="Times New Roman" pitchFamily="18" charset="0"/>
                <a:cs typeface="Times New Roman" pitchFamily="18" charset="0"/>
              </a:rPr>
              <a:t>Нанофильтрация</a:t>
            </a:r>
            <a:r>
              <a:rPr lang="kk-KZ" dirty="0">
                <a:latin typeface="Times New Roman" pitchFamily="18" charset="0"/>
                <a:cs typeface="Times New Roman" pitchFamily="18" charset="0"/>
              </a:rPr>
              <a:t> (бос қуыс өлшемі 10-70А (1-7нм) жұмыс қысымы 0,5-8,0 мПа) бояғыштар,пестицидтер,гербицидтер, сахарозалар, кейбір еріген тұздар, органикалық заттар, вирустарды бөлу үшін қолданылады. </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  </a:t>
            </a:r>
            <a:r>
              <a:rPr lang="kk-KZ" b="1" i="1" dirty="0">
                <a:latin typeface="Times New Roman" pitchFamily="18" charset="0"/>
                <a:cs typeface="Times New Roman" pitchFamily="18" charset="0"/>
              </a:rPr>
              <a:t>Ультрафильтрация</a:t>
            </a:r>
            <a:r>
              <a:rPr lang="kk-KZ" dirty="0">
                <a:latin typeface="Times New Roman" pitchFamily="18" charset="0"/>
                <a:cs typeface="Times New Roman" pitchFamily="18" charset="0"/>
              </a:rPr>
              <a:t> (бос қуыс өлшемі 30-1000А (3-100 нм немесе 0,1 нкм) жұмыс қысымы 0,2-1,0 мПа) Кейбір коллоидтарды(мысалы,кремний), вирустарды (полиомиелитте бар), сүтті  фракцияларға бөлу және т.б.</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  </a:t>
            </a:r>
            <a:r>
              <a:rPr lang="kk-KZ" b="1" i="1" dirty="0">
                <a:latin typeface="Times New Roman" pitchFamily="18" charset="0"/>
                <a:cs typeface="Times New Roman" pitchFamily="18" charset="0"/>
              </a:rPr>
              <a:t>Микрофильтрация</a:t>
            </a:r>
            <a:r>
              <a:rPr lang="kk-KZ" dirty="0">
                <a:latin typeface="Times New Roman" pitchFamily="18" charset="0"/>
                <a:cs typeface="Times New Roman" pitchFamily="18" charset="0"/>
              </a:rPr>
              <a:t> (бос қуыс өлшемі 500-20000А (50-2000нм), жұмыс қысымы 0,01-ден 0,2 мПа дейін) Кейбір вирустар мен бактерияларды, жұқа дисперсті пигменттерді, активті көмірдің шаңын, асбесті болғыштарды, су-майлы эмульсияларды бөліп алу үшін қолданылады.</a:t>
            </a:r>
            <a:endParaRPr lang="ru-RU" dirty="0">
              <a:latin typeface="Times New Roman" pitchFamily="18" charset="0"/>
              <a:cs typeface="Times New Roman" pitchFamily="18" charset="0"/>
            </a:endParaRP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Прямоугольник 1"/>
          <p:cNvSpPr>
            <a:spLocks noChangeArrowheads="1"/>
          </p:cNvSpPr>
          <p:nvPr/>
        </p:nvSpPr>
        <p:spPr bwMode="auto">
          <a:xfrm>
            <a:off x="1066800" y="533400"/>
            <a:ext cx="6629400" cy="5076825"/>
          </a:xfrm>
          <a:prstGeom prst="rect">
            <a:avLst/>
          </a:prstGeom>
          <a:noFill/>
          <a:ln w="9525">
            <a:noFill/>
            <a:miter lim="800000"/>
            <a:headEnd/>
            <a:tailEnd/>
          </a:ln>
        </p:spPr>
        <p:txBody>
          <a:bodyPr>
            <a:spAutoFit/>
          </a:bodyPr>
          <a:lstStyle/>
          <a:p>
            <a:r>
              <a:rPr lang="kk-KZ">
                <a:latin typeface="Times New Roman" pitchFamily="18" charset="0"/>
                <a:cs typeface="Times New Roman" pitchFamily="18" charset="0"/>
              </a:rPr>
              <a:t>Кері осмос әдісі 1953 жылы пайда болды. </a:t>
            </a:r>
          </a:p>
          <a:p>
            <a:r>
              <a:rPr lang="kk-KZ">
                <a:latin typeface="Times New Roman" pitchFamily="18" charset="0"/>
                <a:cs typeface="Times New Roman" pitchFamily="18" charset="0"/>
              </a:rPr>
              <a:t>Оған себеп Рейд және Бретанның (АҚШ) ацетилцеллюлозалы мембраналардың жартылайөткізгіштік қасиеттерін ашуы болды.  Жартылайөткізгішті мембраналардың өндірілу технологиясы Маникянмен (АҚШ) жетілдірілді. Ол ацетондағы және формальдегидтегі  ацетилцелллюлозаның ерітіндісінен мембраналарды дайындаудың өнеркәсіптік әдісін жасап шығарды. Кейін құрғақ жерде сақтауға болатын мембраналар дайындалды. Сонымен қатар талшықтар және композитті мембраналар ойлап табылды. Мембраналардың сапасы уақыт             өткен сайын жетілдіріліп, саны артып келе жатыр.</a:t>
            </a:r>
            <a:endParaRPr lang="ru-RU">
              <a:latin typeface="Times New Roman" pitchFamily="18" charset="0"/>
              <a:cs typeface="Times New Roman" pitchFamily="18" charset="0"/>
            </a:endParaRPr>
          </a:p>
          <a:p>
            <a:endParaRPr lang="kk-KZ" b="1" i="1">
              <a:latin typeface="Times New Roman" pitchFamily="18" charset="0"/>
              <a:cs typeface="Times New Roman" pitchFamily="18" charset="0"/>
            </a:endParaRPr>
          </a:p>
          <a:p>
            <a:r>
              <a:rPr lang="kk-KZ" b="1" i="1">
                <a:latin typeface="Times New Roman" pitchFamily="18" charset="0"/>
                <a:cs typeface="Times New Roman" pitchFamily="18" charset="0"/>
              </a:rPr>
              <a:t>Кері осмос</a:t>
            </a:r>
            <a:r>
              <a:rPr lang="kk-KZ">
                <a:latin typeface="Times New Roman" pitchFamily="18" charset="0"/>
                <a:cs typeface="Times New Roman" pitchFamily="18" charset="0"/>
              </a:rPr>
              <a:t> - суды өңдеуде болашағы бар әдістердің бірі. Артықшылықтары: аз энергияның жұмсалуы, құрылығылар мен қондырғылардың қарапайымдылығы, өлшемдерінің кішілігі, эксплуатацияның оңайлығы,  сонымен қатар 40 г/л дейінгі тұзы бар суды тұзсыздандыру үшін қолданылады. Қолдану аймағы кеңеюде.</a:t>
            </a:r>
            <a:endParaRPr lang="ru-RU">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2"/>
          <p:cNvPicPr>
            <a:picLocks noChangeAspect="1" noChangeArrowheads="1"/>
          </p:cNvPicPr>
          <p:nvPr/>
        </p:nvPicPr>
        <p:blipFill>
          <a:blip r:embed="rId2" cstate="print"/>
          <a:srcRect/>
          <a:stretch>
            <a:fillRect/>
          </a:stretch>
        </p:blipFill>
        <p:spPr bwMode="auto">
          <a:xfrm>
            <a:off x="533400" y="0"/>
            <a:ext cx="7620000" cy="640873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Прямоугольник 1"/>
          <p:cNvSpPr>
            <a:spLocks noChangeArrowheads="1"/>
          </p:cNvSpPr>
          <p:nvPr/>
        </p:nvSpPr>
        <p:spPr bwMode="auto">
          <a:xfrm>
            <a:off x="304800" y="609600"/>
            <a:ext cx="7543800" cy="4800600"/>
          </a:xfrm>
          <a:prstGeom prst="rect">
            <a:avLst/>
          </a:prstGeom>
          <a:noFill/>
          <a:ln w="9525">
            <a:noFill/>
            <a:miter lim="800000"/>
            <a:headEnd/>
            <a:tailEnd/>
          </a:ln>
        </p:spPr>
        <p:txBody>
          <a:bodyPr>
            <a:spAutoFit/>
          </a:bodyPr>
          <a:lstStyle/>
          <a:p>
            <a:r>
              <a:rPr lang="kk-KZ" b="1" i="1">
                <a:latin typeface="Times New Roman" pitchFamily="18" charset="0"/>
                <a:cs typeface="Times New Roman" pitchFamily="18" charset="0"/>
              </a:rPr>
              <a:t>Әдістің мәні:</a:t>
            </a:r>
            <a:endParaRPr lang="ru-RU">
              <a:latin typeface="Times New Roman" pitchFamily="18" charset="0"/>
              <a:cs typeface="Times New Roman" pitchFamily="18" charset="0"/>
            </a:endParaRPr>
          </a:p>
          <a:p>
            <a:r>
              <a:rPr lang="kk-KZ">
                <a:latin typeface="Times New Roman" pitchFamily="18" charset="0"/>
                <a:cs typeface="Times New Roman" pitchFamily="18" charset="0"/>
              </a:rPr>
              <a:t>       Егер еріткіш пен ерітіндіні тек қана еріткіштің молекуларын өткізетін жартылайөткізгіш  тосқауылмен бөліп тастасақ, онда еріткіш ерітінді көлеміне  мембрананың екі жағындағы концентрация теңескенше тосқауылдан өте береді. Әр түрлі концентрациялы екі ерітіндіні бөліп тұратын жартылайөткізгіш мембранадан заттардың өз-өзімен ағып өту процесін осмос (грекше – қозғауыш, қысым) д.а. Егер ерітінді үстінен кері қысым жасасақ, мембранадан өтетін еріткіш жылдамдығы кемиді. Тепе-теңдікке келу кезіне жауап беретін қысым кері осмостың сандық сипаттамасы ретінде қызмет етеді. Оны осмотикалық қысым д.а. Ол жартылайөткізгіш тосқауыл арқылы бөлінген таза еріткішпен теңестіру үшін ерітіндіге түсірілген қысымға тең. Су дайындау жүйесінде еріткіш ретінде су қолданылады, яғни кері осмос процесін былайша қарастыруға болады: аппарат арқылы бірінше қоспалары бар табиғи судың бір жағынан қысым тудырсақ, онда су мембрана арқылы тұнып, оның басқа жағына жинала бастайды, ол қоспалар бастапқы судың құрамында қалып, концентрациялары артады.</a:t>
            </a:r>
            <a:endParaRPr lang="ru-RU">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p:cNvPicPr>
            <a:picLocks noChangeAspect="1" noChangeArrowheads="1"/>
          </p:cNvPicPr>
          <p:nvPr/>
        </p:nvPicPr>
        <p:blipFill>
          <a:blip r:embed="rId2" cstate="print"/>
          <a:srcRect/>
          <a:stretch>
            <a:fillRect/>
          </a:stretch>
        </p:blipFill>
        <p:spPr bwMode="auto">
          <a:xfrm>
            <a:off x="762000" y="76200"/>
            <a:ext cx="6696075" cy="1978025"/>
          </a:xfrm>
          <a:prstGeom prst="rect">
            <a:avLst/>
          </a:prstGeom>
          <a:noFill/>
          <a:ln w="9525">
            <a:noFill/>
            <a:miter lim="800000"/>
            <a:headEnd/>
            <a:tailEnd/>
          </a:ln>
        </p:spPr>
      </p:pic>
      <p:pic>
        <p:nvPicPr>
          <p:cNvPr id="61443" name="Picture 3"/>
          <p:cNvPicPr>
            <a:picLocks noChangeAspect="1" noChangeArrowheads="1"/>
          </p:cNvPicPr>
          <p:nvPr/>
        </p:nvPicPr>
        <p:blipFill>
          <a:blip r:embed="rId3" cstate="print"/>
          <a:srcRect/>
          <a:stretch>
            <a:fillRect/>
          </a:stretch>
        </p:blipFill>
        <p:spPr bwMode="auto">
          <a:xfrm>
            <a:off x="762000" y="2057400"/>
            <a:ext cx="6713538" cy="1871663"/>
          </a:xfrm>
          <a:prstGeom prst="rect">
            <a:avLst/>
          </a:prstGeom>
          <a:noFill/>
          <a:ln w="9525">
            <a:noFill/>
            <a:miter lim="800000"/>
            <a:headEnd/>
            <a:tailEnd/>
          </a:ln>
        </p:spPr>
      </p:pic>
      <p:pic>
        <p:nvPicPr>
          <p:cNvPr id="61444" name="Picture 5"/>
          <p:cNvPicPr>
            <a:picLocks noChangeAspect="1" noChangeArrowheads="1"/>
          </p:cNvPicPr>
          <p:nvPr/>
        </p:nvPicPr>
        <p:blipFill>
          <a:blip r:embed="rId4" cstate="print"/>
          <a:srcRect/>
          <a:stretch>
            <a:fillRect/>
          </a:stretch>
        </p:blipFill>
        <p:spPr bwMode="auto">
          <a:xfrm>
            <a:off x="1331913" y="4581525"/>
            <a:ext cx="6696075" cy="15113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478</Words>
  <Application>Microsoft Office PowerPoint</Application>
  <PresentationFormat>Экран (4:3)</PresentationFormat>
  <Paragraphs>13</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Слайд 1</vt:lpstr>
      <vt:lpstr>Слайд 2</vt:lpstr>
      <vt:lpstr>Слайд 3</vt:lpstr>
      <vt:lpstr>Слайд 4</vt:lpstr>
      <vt:lpstr>Слайд 5</vt:lpstr>
      <vt:lpstr>Слайд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1</cp:revision>
  <dcterms:modified xsi:type="dcterms:W3CDTF">2020-03-17T18:01:35Z</dcterms:modified>
</cp:coreProperties>
</file>